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58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29D60-3FCC-4D0B-8194-6598971B99E2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B6059-7DA1-47DA-838A-E13D2AA2A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780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C6BE96-D9E5-45BC-AB28-5A59985BEDD5}" type="slidenum">
              <a:rPr lang="en-US"/>
              <a:pPr/>
              <a:t>2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A9828C-F12C-4AFB-8517-95E93CCFB01B}" type="slidenum">
              <a:rPr lang="en-US"/>
              <a:pPr/>
              <a:t>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7732-E6E2-43BB-A48F-767A54F9A37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5B0-42AD-4B92-92B7-BB7DE1A6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995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7732-E6E2-43BB-A48F-767A54F9A37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5B0-42AD-4B92-92B7-BB7DE1A6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0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7732-E6E2-43BB-A48F-767A54F9A37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5B0-42AD-4B92-92B7-BB7DE1A6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43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7732-E6E2-43BB-A48F-767A54F9A37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5B0-42AD-4B92-92B7-BB7DE1A6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50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7732-E6E2-43BB-A48F-767A54F9A37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5B0-42AD-4B92-92B7-BB7DE1A6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550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7732-E6E2-43BB-A48F-767A54F9A37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5B0-42AD-4B92-92B7-BB7DE1A6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62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7732-E6E2-43BB-A48F-767A54F9A37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5B0-42AD-4B92-92B7-BB7DE1A6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4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7732-E6E2-43BB-A48F-767A54F9A37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5B0-42AD-4B92-92B7-BB7DE1A6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1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7732-E6E2-43BB-A48F-767A54F9A37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5B0-42AD-4B92-92B7-BB7DE1A6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7732-E6E2-43BB-A48F-767A54F9A37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5B0-42AD-4B92-92B7-BB7DE1A6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178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07732-E6E2-43BB-A48F-767A54F9A37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685B0-42AD-4B92-92B7-BB7DE1A6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6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07732-E6E2-43BB-A48F-767A54F9A377}" type="datetimeFigureOut">
              <a:rPr lang="en-US" smtClean="0"/>
              <a:t>12/21/2014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685B0-42AD-4B92-92B7-BB7DE1A6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5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Chemical Reactions, Formulas, and Equations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808038"/>
          </a:xfrm>
        </p:spPr>
        <p:txBody>
          <a:bodyPr>
            <a:normAutofit/>
          </a:bodyPr>
          <a:lstStyle/>
          <a:p>
            <a:r>
              <a:rPr lang="en-US" b="1" u="sng" dirty="0"/>
              <a:t>Chemical </a:t>
            </a:r>
            <a:r>
              <a:rPr lang="en-US" b="1" u="sng" dirty="0" smtClean="0"/>
              <a:t>Formulas</a:t>
            </a:r>
            <a:endParaRPr lang="en-US" b="1" u="sng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u="sng" dirty="0" smtClean="0"/>
          </a:p>
          <a:p>
            <a:pPr marL="0" indent="0">
              <a:buNone/>
            </a:pPr>
            <a:r>
              <a:rPr lang="en-US" b="1" u="sng" dirty="0" smtClean="0"/>
              <a:t>Chemical formula </a:t>
            </a:r>
            <a:r>
              <a:rPr lang="en-US" dirty="0" smtClean="0"/>
              <a:t>- A shorthand notation for a compound or diatomic element.</a:t>
            </a:r>
          </a:p>
          <a:p>
            <a:r>
              <a:rPr lang="en-US" dirty="0" smtClean="0"/>
              <a:t>Shows the elements and how many atoms of each element are in the compound/molecule.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2000" y="2057400"/>
            <a:ext cx="2209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4400" b="1" dirty="0" smtClean="0">
                <a:solidFill>
                  <a:srgbClr val="0070C0"/>
                </a:solidFill>
              </a:rPr>
              <a:t>C</a:t>
            </a:r>
            <a:r>
              <a:rPr lang="en-US" sz="4400" b="1" baseline="-25000" dirty="0" smtClean="0"/>
              <a:t>6 </a:t>
            </a:r>
            <a:r>
              <a:rPr lang="en-US" sz="4400" b="1" dirty="0" smtClean="0">
                <a:solidFill>
                  <a:srgbClr val="0070C0"/>
                </a:solidFill>
              </a:rPr>
              <a:t>H</a:t>
            </a:r>
            <a:r>
              <a:rPr lang="en-US" sz="4400" b="1" baseline="-25000" dirty="0" smtClean="0"/>
              <a:t>12</a:t>
            </a:r>
            <a:r>
              <a:rPr lang="en-US" sz="4400" b="1" dirty="0" smtClean="0">
                <a:solidFill>
                  <a:srgbClr val="0070C0"/>
                </a:solidFill>
              </a:rPr>
              <a:t>O</a:t>
            </a:r>
            <a:r>
              <a:rPr lang="en-US" sz="4400" b="1" baseline="-25000" dirty="0" smtClean="0"/>
              <a:t>6</a:t>
            </a:r>
            <a:endParaRPr lang="en-US" sz="4400" b="1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33400" y="1219200"/>
            <a:ext cx="3124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b="1" dirty="0" smtClean="0">
                <a:solidFill>
                  <a:srgbClr val="0070C0"/>
                </a:solidFill>
              </a:rPr>
              <a:t>Element Symbols</a:t>
            </a:r>
            <a:endParaRPr lang="en-US" b="1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 flipH="1">
            <a:off x="1066800" y="17526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 flipH="1">
            <a:off x="1600200" y="1752600"/>
            <a:ext cx="762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1676400" y="1752600"/>
            <a:ext cx="60960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85800" y="3276600"/>
            <a:ext cx="21336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3600" b="1" dirty="0" smtClean="0"/>
              <a:t>Subscripts</a:t>
            </a:r>
            <a:endParaRPr lang="en-US" sz="3600" b="1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1295400" y="2819400"/>
            <a:ext cx="571500" cy="45546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V="1">
            <a:off x="1828800" y="2819400"/>
            <a:ext cx="152400" cy="457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1828800" y="2819397"/>
            <a:ext cx="685800" cy="45546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91200" y="3352800"/>
            <a:ext cx="19050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sz="2800" b="1" dirty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3505200" y="2057400"/>
            <a:ext cx="4953000" cy="2362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sz="2800" b="1" u="sng" dirty="0" smtClean="0"/>
              <a:t>Subscripts</a:t>
            </a:r>
            <a:r>
              <a:rPr lang="en-US" sz="2800" b="1" dirty="0" smtClean="0"/>
              <a:t> – </a:t>
            </a:r>
            <a:r>
              <a:rPr lang="en-US" sz="2800" dirty="0" smtClean="0"/>
              <a:t>Number written below and to the right of a chemical symbol. </a:t>
            </a:r>
          </a:p>
          <a:p>
            <a:r>
              <a:rPr lang="en-US" sz="2800" dirty="0" smtClean="0"/>
              <a:t>Shows the number of atoms of each element.</a:t>
            </a:r>
            <a:endParaRPr lang="en-US" sz="2800" dirty="0"/>
          </a:p>
        </p:txBody>
      </p:sp>
      <p:cxnSp>
        <p:nvCxnSpPr>
          <p:cNvPr id="4" name="Straight Connector 3"/>
          <p:cNvCxnSpPr>
            <a:stCxn id="11" idx="3"/>
          </p:cNvCxnSpPr>
          <p:nvPr/>
        </p:nvCxnSpPr>
        <p:spPr>
          <a:xfrm>
            <a:off x="2819400" y="3581400"/>
            <a:ext cx="685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4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/>
            </a:r>
            <a:br>
              <a:rPr lang="en-US" sz="1800" b="1" dirty="0"/>
            </a:br>
            <a:r>
              <a:rPr lang="en-US" b="1" u="sng" dirty="0" smtClean="0"/>
              <a:t>Signs of a Chemical Reaction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b="1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b="1" u="sng" dirty="0" smtClean="0"/>
              <a:t>Clues </a:t>
            </a:r>
            <a:r>
              <a:rPr lang="en-US" b="1" u="sng" dirty="0"/>
              <a:t>to chemical reaction</a:t>
            </a:r>
            <a:endParaRPr lang="en-US" u="sng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smtClean="0">
                <a:solidFill>
                  <a:srgbClr val="0000FF"/>
                </a:solidFill>
              </a:rPr>
              <a:t>Gas Formation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>
                <a:solidFill>
                  <a:srgbClr val="0000FF"/>
                </a:solidFill>
              </a:rPr>
              <a:t>Precipitate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>
                <a:solidFill>
                  <a:srgbClr val="0000FF"/>
                </a:solidFill>
              </a:rPr>
              <a:t>Color Change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dirty="0" smtClean="0">
                <a:solidFill>
                  <a:srgbClr val="0000FF"/>
                </a:solidFill>
              </a:rPr>
              <a:t>Energy Change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dirty="0" smtClean="0">
                <a:solidFill>
                  <a:srgbClr val="0000FF"/>
                </a:solidFill>
              </a:rPr>
              <a:t>Sound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6</a:t>
            </a:r>
            <a:r>
              <a:rPr lang="en-US" dirty="0"/>
              <a:t>. </a:t>
            </a:r>
            <a:r>
              <a:rPr lang="en-US" dirty="0" smtClean="0">
                <a:solidFill>
                  <a:srgbClr val="0000FF"/>
                </a:solidFill>
              </a:rPr>
              <a:t>Light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7</a:t>
            </a:r>
            <a:r>
              <a:rPr lang="en-US" dirty="0"/>
              <a:t>. </a:t>
            </a:r>
            <a:r>
              <a:rPr lang="en-US" dirty="0" smtClean="0">
                <a:solidFill>
                  <a:srgbClr val="0000FF"/>
                </a:solidFill>
              </a:rPr>
              <a:t>Odor</a:t>
            </a:r>
            <a:endParaRPr lang="en-US" dirty="0">
              <a:solidFill>
                <a:srgbClr val="0000FF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1800" b="1" dirty="0"/>
              <a:t/>
            </a:r>
            <a:br>
              <a:rPr lang="en-US" sz="1800" b="1" dirty="0"/>
            </a:br>
            <a:r>
              <a:rPr lang="en-US" b="1" u="sng" dirty="0" smtClean="0"/>
              <a:t>Chemical Reactions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b="1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0">
              <a:lnSpc>
                <a:spcPct val="80000"/>
              </a:lnSpc>
              <a:buFontTx/>
              <a:buNone/>
            </a:pPr>
            <a:r>
              <a:rPr lang="en-US" b="1" u="sng" dirty="0" smtClean="0"/>
              <a:t>Chemical </a:t>
            </a:r>
            <a:r>
              <a:rPr lang="en-US" b="1" u="sng" dirty="0"/>
              <a:t>reaction</a:t>
            </a:r>
            <a:r>
              <a:rPr lang="en-US" u="sng" dirty="0"/>
              <a:t> </a:t>
            </a:r>
            <a:r>
              <a:rPr lang="en-US" dirty="0"/>
              <a:t>– </a:t>
            </a:r>
            <a:r>
              <a:rPr lang="en-US" dirty="0" smtClean="0"/>
              <a:t>a </a:t>
            </a:r>
            <a:r>
              <a:rPr lang="en-US" dirty="0"/>
              <a:t>process by which one </a:t>
            </a:r>
            <a:r>
              <a:rPr lang="en-US" dirty="0" smtClean="0"/>
              <a:t>or more </a:t>
            </a:r>
            <a:r>
              <a:rPr lang="en-US" dirty="0"/>
              <a:t>substances undergo a </a:t>
            </a:r>
            <a:r>
              <a:rPr lang="en-US" dirty="0" smtClean="0"/>
              <a:t>chemical change (React) </a:t>
            </a:r>
            <a:r>
              <a:rPr lang="en-US" dirty="0"/>
              <a:t>to produce one or more different </a:t>
            </a:r>
            <a:r>
              <a:rPr lang="en-US" dirty="0" smtClean="0"/>
              <a:t>(New) substances.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New substances form because chemical bonds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/>
              <a:t>	break and form new bonds.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Different </a:t>
            </a:r>
            <a:r>
              <a:rPr lang="en-US" u="sng" dirty="0" smtClean="0"/>
              <a:t>_________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u="sng" dirty="0" smtClean="0"/>
              <a:t>________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properties</a:t>
            </a:r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Chemical Reactions are shown by writing chemical equations.</a:t>
            </a: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  <a:p>
            <a:pPr>
              <a:lnSpc>
                <a:spcPct val="80000"/>
              </a:lnSpc>
              <a:buFontTx/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90800" y="4495800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Physical</a:t>
            </a:r>
            <a:endParaRPr lang="en-US" sz="32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29200" y="4495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Chemical</a:t>
            </a:r>
            <a:endParaRPr 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8229600" cy="792162"/>
          </a:xfrm>
        </p:spPr>
        <p:txBody>
          <a:bodyPr/>
          <a:lstStyle/>
          <a:p>
            <a:r>
              <a:rPr lang="en-US" b="1" u="sng" dirty="0"/>
              <a:t>Chemical </a:t>
            </a:r>
            <a:r>
              <a:rPr lang="en-US" b="1" u="sng" dirty="0" smtClean="0"/>
              <a:t>Equations and Parts</a:t>
            </a:r>
            <a:endParaRPr lang="en-US" b="1" u="sng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017837"/>
            <a:ext cx="8458200" cy="3611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u="sng" dirty="0" smtClean="0"/>
              <a:t>Chemical Equation</a:t>
            </a:r>
            <a:r>
              <a:rPr lang="en-US" sz="2800" b="1" dirty="0" smtClean="0"/>
              <a:t> – </a:t>
            </a:r>
            <a:r>
              <a:rPr lang="en-US" sz="2800" dirty="0" smtClean="0"/>
              <a:t>A representation of a chemical reaction where the reactants and products are expressed in formulas</a:t>
            </a:r>
            <a:endParaRPr lang="en-US" sz="2800" b="1" u="sng" dirty="0" smtClean="0"/>
          </a:p>
          <a:p>
            <a:pPr marL="0" indent="0">
              <a:buNone/>
            </a:pPr>
            <a:r>
              <a:rPr lang="en-US" sz="2800" b="1" u="sng" dirty="0" smtClean="0"/>
              <a:t>Reactants </a:t>
            </a:r>
            <a:r>
              <a:rPr lang="en-US" sz="2800" dirty="0" smtClean="0"/>
              <a:t>- Starting materials </a:t>
            </a:r>
            <a:r>
              <a:rPr lang="en-US" sz="2800" dirty="0"/>
              <a:t>that change </a:t>
            </a:r>
          </a:p>
          <a:p>
            <a:pPr marL="0" indent="0">
              <a:buNone/>
            </a:pPr>
            <a:r>
              <a:rPr lang="en-US" sz="2800" b="1" u="sng" dirty="0" smtClean="0"/>
              <a:t>Products</a:t>
            </a:r>
            <a:r>
              <a:rPr lang="en-US" sz="2800" dirty="0" smtClean="0"/>
              <a:t> </a:t>
            </a:r>
            <a:r>
              <a:rPr lang="en-US" sz="2800" dirty="0"/>
              <a:t>– </a:t>
            </a:r>
            <a:r>
              <a:rPr lang="en-US" sz="2800" dirty="0" smtClean="0"/>
              <a:t>New </a:t>
            </a:r>
            <a:r>
              <a:rPr lang="en-US" sz="2800" dirty="0"/>
              <a:t>substances </a:t>
            </a:r>
            <a:r>
              <a:rPr lang="en-US" sz="2800" dirty="0" smtClean="0"/>
              <a:t>formed “Ending Materials”</a:t>
            </a:r>
          </a:p>
          <a:p>
            <a:pPr marL="0" indent="0">
              <a:buNone/>
            </a:pPr>
            <a:r>
              <a:rPr lang="en-US" sz="2800" dirty="0" smtClean="0"/>
              <a:t>_______________ produce the _________________.</a:t>
            </a:r>
          </a:p>
          <a:p>
            <a:pPr marL="0" indent="0">
              <a:buNone/>
            </a:pPr>
            <a:r>
              <a:rPr lang="en-US" sz="2800" b="1" u="sng" dirty="0" smtClean="0"/>
              <a:t>Coefficients</a:t>
            </a:r>
            <a:r>
              <a:rPr lang="en-US" sz="2800" b="1" dirty="0" smtClean="0"/>
              <a:t> – </a:t>
            </a:r>
            <a:r>
              <a:rPr lang="en-US" sz="2800" dirty="0" smtClean="0"/>
              <a:t>Number placed in front of a formula to balance equations.</a:t>
            </a:r>
            <a:endParaRPr lang="en-US" sz="2800" b="1" u="sng" dirty="0"/>
          </a:p>
        </p:txBody>
      </p:sp>
      <p:sp>
        <p:nvSpPr>
          <p:cNvPr id="2" name="TextBox 1"/>
          <p:cNvSpPr txBox="1"/>
          <p:nvPr/>
        </p:nvSpPr>
        <p:spPr>
          <a:xfrm>
            <a:off x="1066800" y="1295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REACTANTS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143000" y="1676400"/>
            <a:ext cx="7467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4400" dirty="0"/>
              <a:t>2H</a:t>
            </a:r>
            <a:r>
              <a:rPr lang="en-US" sz="4400" baseline="-25000" dirty="0"/>
              <a:t>2</a:t>
            </a:r>
            <a:r>
              <a:rPr lang="en-US" sz="4400" dirty="0"/>
              <a:t> + O</a:t>
            </a:r>
            <a:r>
              <a:rPr lang="en-US" sz="4400" baseline="-25000" dirty="0"/>
              <a:t>2 </a:t>
            </a:r>
            <a:r>
              <a:rPr lang="en-US" sz="4000" dirty="0"/>
              <a:t>			</a:t>
            </a:r>
            <a:r>
              <a:rPr lang="en-US" sz="4000" dirty="0" smtClean="0"/>
              <a:t>    </a:t>
            </a:r>
            <a:r>
              <a:rPr lang="en-US" sz="4400" dirty="0" smtClean="0"/>
              <a:t>2H</a:t>
            </a:r>
            <a:r>
              <a:rPr lang="en-US" sz="4400" baseline="-25000" dirty="0" smtClean="0"/>
              <a:t>2</a:t>
            </a:r>
            <a:r>
              <a:rPr lang="en-US" sz="4400" dirty="0" smtClean="0"/>
              <a:t>O</a:t>
            </a:r>
            <a:endParaRPr lang="en-US" sz="4400" dirty="0"/>
          </a:p>
        </p:txBody>
      </p:sp>
      <p:sp>
        <p:nvSpPr>
          <p:cNvPr id="11" name="Line 4"/>
          <p:cNvSpPr>
            <a:spLocks noChangeShapeType="1"/>
          </p:cNvSpPr>
          <p:nvPr/>
        </p:nvSpPr>
        <p:spPr bwMode="auto">
          <a:xfrm>
            <a:off x="3429000" y="2133600"/>
            <a:ext cx="2438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943600" y="1295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PRODUCTS</a:t>
            </a:r>
            <a:endParaRPr lang="en-US" dirty="0"/>
          </a:p>
        </p:txBody>
      </p:sp>
      <p:sp>
        <p:nvSpPr>
          <p:cNvPr id="14" name="Line 4"/>
          <p:cNvSpPr>
            <a:spLocks noChangeShapeType="1"/>
          </p:cNvSpPr>
          <p:nvPr/>
        </p:nvSpPr>
        <p:spPr bwMode="auto">
          <a:xfrm>
            <a:off x="3429000" y="1573932"/>
            <a:ext cx="24384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934691" y="1548825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</a:rPr>
              <a:t>Yields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62000" y="5105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Reactants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15000" y="5105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FF"/>
                </a:solidFill>
              </a:rPr>
              <a:t>Products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3" name="Line 4"/>
          <p:cNvSpPr>
            <a:spLocks noChangeShapeType="1"/>
          </p:cNvSpPr>
          <p:nvPr/>
        </p:nvSpPr>
        <p:spPr bwMode="auto">
          <a:xfrm>
            <a:off x="1347355" y="2362200"/>
            <a:ext cx="0" cy="3934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6400800" y="2314222"/>
            <a:ext cx="0" cy="44138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4"/>
          <p:cNvSpPr>
            <a:spLocks noChangeShapeType="1"/>
          </p:cNvSpPr>
          <p:nvPr/>
        </p:nvSpPr>
        <p:spPr bwMode="auto">
          <a:xfrm flipH="1">
            <a:off x="1371600" y="2743200"/>
            <a:ext cx="1371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H="1">
            <a:off x="5410200" y="2743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63982" y="2445841"/>
            <a:ext cx="2667000" cy="5847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Coefficients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  <p:bldP spid="2" grpId="0" uiExpand="1"/>
      <p:bldP spid="12" grpId="0" uiExpand="1"/>
      <p:bldP spid="14" grpId="0" uiExpand="1" animBg="1"/>
      <p:bldP spid="15" grpId="0" uiExpand="1"/>
      <p:bldP spid="16" grpId="0" uiExpand="1"/>
      <p:bldP spid="17" grpId="0" uiExpand="1"/>
      <p:bldP spid="13" grpId="0" animBg="1"/>
      <p:bldP spid="18" grpId="0" animBg="1"/>
      <p:bldP spid="19" grpId="0" animBg="1"/>
      <p:bldP spid="20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196</Words>
  <Application>Microsoft Office PowerPoint</Application>
  <PresentationFormat>On-screen Show (4:3)</PresentationFormat>
  <Paragraphs>51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Chemical Reactions, Formulas, and Equations</vt:lpstr>
      <vt:lpstr>Chemical Formulas</vt:lpstr>
      <vt:lpstr> Signs of a Chemical Reaction </vt:lpstr>
      <vt:lpstr> Chemical Reactions </vt:lpstr>
      <vt:lpstr>Chemical Equations and Parts</vt:lpstr>
    </vt:vector>
  </TitlesOfParts>
  <Company>Boyertown Area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Berger</dc:creator>
  <cp:lastModifiedBy>Jerry</cp:lastModifiedBy>
  <cp:revision>50</cp:revision>
  <dcterms:created xsi:type="dcterms:W3CDTF">2014-12-20T22:27:41Z</dcterms:created>
  <dcterms:modified xsi:type="dcterms:W3CDTF">2014-12-22T02:27:34Z</dcterms:modified>
</cp:coreProperties>
</file>